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88" r:id="rId5"/>
    <p:sldId id="263" r:id="rId6"/>
    <p:sldId id="289" r:id="rId7"/>
    <p:sldId id="271" r:id="rId8"/>
    <p:sldId id="290" r:id="rId9"/>
    <p:sldId id="285" r:id="rId10"/>
    <p:sldId id="264" r:id="rId11"/>
    <p:sldId id="276" r:id="rId12"/>
    <p:sldId id="286" r:id="rId13"/>
    <p:sldId id="287" r:id="rId14"/>
    <p:sldId id="262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A2E6"/>
    <a:srgbClr val="9CE483"/>
    <a:srgbClr val="97DDFF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EA11D55-59F1-4801-9E89-B9E10F8791C0}" type="datetimeFigureOut">
              <a:rPr lang="zh-CN" altLang="en-US" smtClean="0"/>
              <a:pPr/>
              <a:t>2020/6/2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9BF7BD-8C5F-4F0C-83E1-4E200CF5A6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42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491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54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705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94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57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86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55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88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97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899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41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10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100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95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9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48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0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5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1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1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7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8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0D77-9FC5-4284-A366-12E6E2930E27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8620D77-9FC5-4284-A366-12E6E2930E27}" type="datetimeFigureOut">
              <a:rPr lang="zh-CN" altLang="en-US" smtClean="0"/>
              <a:pPr/>
              <a:t>2020/6/2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330ECBB-EFA0-4B67-A466-676224D8611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4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3725502"/>
            <a:ext cx="3657600" cy="3132498"/>
            <a:chOff x="0" y="3725502"/>
            <a:chExt cx="3657600" cy="3132498"/>
          </a:xfrm>
        </p:grpSpPr>
        <p:sp>
          <p:nvSpPr>
            <p:cNvPr id="4" name="直角三角形 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26147" y="0"/>
            <a:ext cx="3210129" cy="1420238"/>
            <a:chOff x="7926147" y="0"/>
            <a:chExt cx="3210129" cy="1420238"/>
          </a:xfrm>
        </p:grpSpPr>
        <p:sp>
          <p:nvSpPr>
            <p:cNvPr id="13" name="任意多边形: 形状 12"/>
            <p:cNvSpPr/>
            <p:nvPr/>
          </p:nvSpPr>
          <p:spPr>
            <a:xfrm rot="10800000">
              <a:off x="7926147" y="0"/>
              <a:ext cx="3210129" cy="1420238"/>
            </a:xfrm>
            <a:custGeom>
              <a:avLst/>
              <a:gdLst>
                <a:gd name="connsiteX0" fmla="*/ 3692727 w 3692727"/>
                <a:gd name="connsiteY0" fmla="*/ 2088816 h 2088816"/>
                <a:gd name="connsiteX1" fmla="*/ 3239331 w 3692727"/>
                <a:gd name="connsiteY1" fmla="*/ 2088816 h 2088816"/>
                <a:gd name="connsiteX2" fmla="*/ 1846364 w 3692727"/>
                <a:gd name="connsiteY2" fmla="*/ 512934 h 2088816"/>
                <a:gd name="connsiteX3" fmla="*/ 453397 w 3692727"/>
                <a:gd name="connsiteY3" fmla="*/ 2088816 h 2088816"/>
                <a:gd name="connsiteX4" fmla="*/ 0 w 3692727"/>
                <a:gd name="connsiteY4" fmla="*/ 2088816 h 2088816"/>
                <a:gd name="connsiteX5" fmla="*/ 1846363 w 3692727"/>
                <a:gd name="connsiteY5" fmla="*/ 0 h 208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2727" h="2088816">
                  <a:moveTo>
                    <a:pt x="3692727" y="2088816"/>
                  </a:moveTo>
                  <a:lnTo>
                    <a:pt x="3239331" y="2088816"/>
                  </a:lnTo>
                  <a:lnTo>
                    <a:pt x="1846364" y="512934"/>
                  </a:lnTo>
                  <a:lnTo>
                    <a:pt x="453397" y="2088816"/>
                  </a:lnTo>
                  <a:lnTo>
                    <a:pt x="0" y="2088816"/>
                  </a:lnTo>
                  <a:lnTo>
                    <a:pt x="184636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 rot="10800000">
              <a:off x="8498431" y="0"/>
              <a:ext cx="2065564" cy="914400"/>
            </a:xfrm>
            <a:custGeom>
              <a:avLst/>
              <a:gdLst>
                <a:gd name="connsiteX0" fmla="*/ 2065564 w 2065564"/>
                <a:gd name="connsiteY0" fmla="*/ 1168400 h 1168400"/>
                <a:gd name="connsiteX1" fmla="*/ 0 w 2065564"/>
                <a:gd name="connsiteY1" fmla="*/ 1168400 h 1168400"/>
                <a:gd name="connsiteX2" fmla="*/ 1032782 w 2065564"/>
                <a:gd name="connsiteY2" fmla="*/ 0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5564" h="1168400">
                  <a:moveTo>
                    <a:pt x="2065564" y="1168400"/>
                  </a:moveTo>
                  <a:lnTo>
                    <a:pt x="0" y="1168400"/>
                  </a:lnTo>
                  <a:lnTo>
                    <a:pt x="103278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72306" y="2084632"/>
            <a:ext cx="6802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基于子类与深度学习的鸟类细粒度识别</a:t>
            </a: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270584" y="3643666"/>
            <a:ext cx="6206325" cy="10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170690" y="4150142"/>
            <a:ext cx="3393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中期报告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132046" y="5460484"/>
            <a:ext cx="23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汇报人：邵俊颖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183499" y="3755891"/>
            <a:ext cx="638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Fine-grained recognition of birds on subset and deep learning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15" y="2272077"/>
            <a:ext cx="2160223" cy="21602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52869" y="2208996"/>
            <a:ext cx="100031" cy="2304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7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491057" y="3848269"/>
            <a:ext cx="7209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目前进展与后续安排</a:t>
            </a:r>
          </a:p>
        </p:txBody>
      </p:sp>
      <p:sp>
        <p:nvSpPr>
          <p:cNvPr id="2" name="矩形 1"/>
          <p:cNvSpPr/>
          <p:nvPr/>
        </p:nvSpPr>
        <p:spPr>
          <a:xfrm>
            <a:off x="3771902" y="1583182"/>
            <a:ext cx="46482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4951" y="1848562"/>
            <a:ext cx="410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23578" y="4863932"/>
            <a:ext cx="534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Current progress and follow-up arrangements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193860"/>
            <a:ext cx="1943100" cy="1664140"/>
            <a:chOff x="0" y="3725502"/>
            <a:chExt cx="3657600" cy="3132498"/>
          </a:xfrm>
        </p:grpSpPr>
        <p:sp>
          <p:nvSpPr>
            <p:cNvPr id="24" name="直角三角形 2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10248900" y="0"/>
            <a:ext cx="1943100" cy="1664140"/>
            <a:chOff x="0" y="3725502"/>
            <a:chExt cx="3657600" cy="3132498"/>
          </a:xfrm>
        </p:grpSpPr>
        <p:sp>
          <p:nvSpPr>
            <p:cNvPr id="27" name="直角三角形 2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9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10607" y="98179"/>
            <a:ext cx="6570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目前进展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K-means)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  <p:pic>
        <p:nvPicPr>
          <p:cNvPr id="3" name="图片 2" descr="许多照片放在一起&#10;&#10;描述已自动生成">
            <a:extLst>
              <a:ext uri="{FF2B5EF4-FFF2-40B4-BE49-F238E27FC236}">
                <a16:creationId xmlns:a16="http://schemas.microsoft.com/office/drawing/2014/main" id="{FD0A80B1-864C-4725-8DAD-47CD7C41A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1201928"/>
            <a:ext cx="4442460" cy="533095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E895E53-4BE3-453F-8F6D-7FCDDDEF4039}"/>
              </a:ext>
            </a:extLst>
          </p:cNvPr>
          <p:cNvSpPr txBox="1"/>
          <p:nvPr/>
        </p:nvSpPr>
        <p:spPr>
          <a:xfrm>
            <a:off x="7793327" y="142227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7DC10D-1999-4A7F-96CA-C9AC11BF9244}"/>
              </a:ext>
            </a:extLst>
          </p:cNvPr>
          <p:cNvSpPr txBox="1"/>
          <p:nvPr/>
        </p:nvSpPr>
        <p:spPr>
          <a:xfrm>
            <a:off x="7793327" y="2309830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5335DD-6137-4F3A-93BA-75C4B596E66E}"/>
              </a:ext>
            </a:extLst>
          </p:cNvPr>
          <p:cNvSpPr txBox="1"/>
          <p:nvPr/>
        </p:nvSpPr>
        <p:spPr>
          <a:xfrm>
            <a:off x="7793327" y="319738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8D53DA4-A3BC-4409-9612-D9E7B66A90FD}"/>
              </a:ext>
            </a:extLst>
          </p:cNvPr>
          <p:cNvSpPr txBox="1"/>
          <p:nvPr/>
        </p:nvSpPr>
        <p:spPr>
          <a:xfrm>
            <a:off x="7793327" y="4084936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0EA92C-0ECD-4380-836D-DF9CB856B425}"/>
              </a:ext>
            </a:extLst>
          </p:cNvPr>
          <p:cNvSpPr txBox="1"/>
          <p:nvPr/>
        </p:nvSpPr>
        <p:spPr>
          <a:xfrm>
            <a:off x="7793327" y="4972489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6E7D6B8-793D-4685-8C89-464CD9994C0A}"/>
              </a:ext>
            </a:extLst>
          </p:cNvPr>
          <p:cNvSpPr txBox="1"/>
          <p:nvPr/>
        </p:nvSpPr>
        <p:spPr>
          <a:xfrm>
            <a:off x="7793327" y="586004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FAEF91-D48E-470F-B19F-DE950A884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76700" y="2029130"/>
            <a:ext cx="1684197" cy="22455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3433A6-BAEC-470A-9D10-63421BC7CD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39236" r="27324" b="38698"/>
          <a:stretch/>
        </p:blipFill>
        <p:spPr>
          <a:xfrm>
            <a:off x="870439" y="2771496"/>
            <a:ext cx="905608" cy="5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6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许多照片放在一起&#10;&#10;描述已自动生成">
            <a:extLst>
              <a:ext uri="{FF2B5EF4-FFF2-40B4-BE49-F238E27FC236}">
                <a16:creationId xmlns:a16="http://schemas.microsoft.com/office/drawing/2014/main" id="{2D8004C9-4E23-4ECB-B061-4F091CCB6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1201928"/>
            <a:ext cx="4442460" cy="53309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E895E53-4BE3-453F-8F6D-7FCDDDEF4039}"/>
              </a:ext>
            </a:extLst>
          </p:cNvPr>
          <p:cNvSpPr txBox="1"/>
          <p:nvPr/>
        </p:nvSpPr>
        <p:spPr>
          <a:xfrm>
            <a:off x="7793327" y="142227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7DC10D-1999-4A7F-96CA-C9AC11BF9244}"/>
              </a:ext>
            </a:extLst>
          </p:cNvPr>
          <p:cNvSpPr txBox="1"/>
          <p:nvPr/>
        </p:nvSpPr>
        <p:spPr>
          <a:xfrm>
            <a:off x="7793327" y="2309830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5335DD-6137-4F3A-93BA-75C4B596E66E}"/>
              </a:ext>
            </a:extLst>
          </p:cNvPr>
          <p:cNvSpPr txBox="1"/>
          <p:nvPr/>
        </p:nvSpPr>
        <p:spPr>
          <a:xfrm>
            <a:off x="7793327" y="319738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8D53DA4-A3BC-4409-9612-D9E7B66A90FD}"/>
              </a:ext>
            </a:extLst>
          </p:cNvPr>
          <p:cNvSpPr txBox="1"/>
          <p:nvPr/>
        </p:nvSpPr>
        <p:spPr>
          <a:xfrm>
            <a:off x="7793327" y="4084936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0EA92C-0ECD-4380-836D-DF9CB856B425}"/>
              </a:ext>
            </a:extLst>
          </p:cNvPr>
          <p:cNvSpPr txBox="1"/>
          <p:nvPr/>
        </p:nvSpPr>
        <p:spPr>
          <a:xfrm>
            <a:off x="7793327" y="4972489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6E7D6B8-793D-4685-8C89-464CD9994C0A}"/>
              </a:ext>
            </a:extLst>
          </p:cNvPr>
          <p:cNvSpPr txBox="1"/>
          <p:nvPr/>
        </p:nvSpPr>
        <p:spPr>
          <a:xfrm>
            <a:off x="7793327" y="586004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A83B1C-E468-4C2C-A9A1-F1E9FCA465AA}"/>
              </a:ext>
            </a:extLst>
          </p:cNvPr>
          <p:cNvSpPr txBox="1"/>
          <p:nvPr/>
        </p:nvSpPr>
        <p:spPr>
          <a:xfrm>
            <a:off x="2625969" y="98179"/>
            <a:ext cx="6940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目前进展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K-means+LDA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0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0850" y="82263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后续安排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57A0789-5521-4114-AA53-B3E7C70328CD}"/>
              </a:ext>
            </a:extLst>
          </p:cNvPr>
          <p:cNvGrpSpPr/>
          <p:nvPr/>
        </p:nvGrpSpPr>
        <p:grpSpPr>
          <a:xfrm>
            <a:off x="3506129" y="1735861"/>
            <a:ext cx="5522460" cy="1177466"/>
            <a:chOff x="3973489" y="1857781"/>
            <a:chExt cx="5522460" cy="117746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B52C5DB-C156-4867-B752-16C3A83FC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813" b="92701" l="4070" r="94070">
                          <a14:foregroundMark x1="50349" y1="37348" x2="50349" y2="37348"/>
                          <a14:foregroundMark x1="50000" y1="37348" x2="49070" y2="37348"/>
                          <a14:foregroundMark x1="11977" y1="30657" x2="11977" y2="30657"/>
                          <a14:foregroundMark x1="49535" y1="6813" x2="49535" y2="6813"/>
                          <a14:foregroundMark x1="8140" y1="31144" x2="8140" y2="31144"/>
                          <a14:foregroundMark x1="4651" y1="30900" x2="4651" y2="30900"/>
                          <a14:foregroundMark x1="94186" y1="47932" x2="94186" y2="47932"/>
                          <a14:foregroundMark x1="50814" y1="92822" x2="50814" y2="92822"/>
                          <a14:foregroundMark x1="4302" y1="68856" x2="4302" y2="68856"/>
                          <a14:foregroundMark x1="4070" y1="31630" x2="4070" y2="31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489" y="1857781"/>
              <a:ext cx="1231898" cy="1177466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08EBAB3-FD03-4F94-92BD-7798D705C827}"/>
                </a:ext>
              </a:extLst>
            </p:cNvPr>
            <p:cNvSpPr txBox="1"/>
            <p:nvPr/>
          </p:nvSpPr>
          <p:spPr>
            <a:xfrm>
              <a:off x="5287746" y="2184904"/>
              <a:ext cx="4208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为每个子类搭建</a:t>
              </a:r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CNN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模型</a:t>
              </a:r>
              <a:endPara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909B6ED-B2F4-41A0-8383-0AFBED4E5799}"/>
              </a:ext>
            </a:extLst>
          </p:cNvPr>
          <p:cNvGrpSpPr/>
          <p:nvPr/>
        </p:nvGrpSpPr>
        <p:grpSpPr>
          <a:xfrm>
            <a:off x="3474004" y="3356280"/>
            <a:ext cx="5121775" cy="1177465"/>
            <a:chOff x="3941364" y="3338706"/>
            <a:chExt cx="5121775" cy="1177465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D2BF4B4E-C522-47EC-8FBD-F77E76E95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41364" y="3338706"/>
              <a:ext cx="1177465" cy="1177465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E59B05C-4B69-496F-9EAE-F62983510AC9}"/>
                </a:ext>
              </a:extLst>
            </p:cNvPr>
            <p:cNvSpPr txBox="1"/>
            <p:nvPr/>
          </p:nvSpPr>
          <p:spPr>
            <a:xfrm>
              <a:off x="5287746" y="3665829"/>
              <a:ext cx="3775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调参，提高模型准确率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B093C6C-5D78-45F1-A01F-4E3993A80877}"/>
              </a:ext>
            </a:extLst>
          </p:cNvPr>
          <p:cNvGrpSpPr/>
          <p:nvPr/>
        </p:nvGrpSpPr>
        <p:grpSpPr>
          <a:xfrm>
            <a:off x="3575985" y="4976698"/>
            <a:ext cx="4814609" cy="1104534"/>
            <a:chOff x="4043345" y="5098618"/>
            <a:chExt cx="4814609" cy="110453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1BBFF47-C14D-4BDB-A129-C2A4A55892A5}"/>
                </a:ext>
              </a:extLst>
            </p:cNvPr>
            <p:cNvSpPr txBox="1"/>
            <p:nvPr/>
          </p:nvSpPr>
          <p:spPr>
            <a:xfrm>
              <a:off x="5287746" y="5420052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根据模型的结果编写论文</a:t>
              </a:r>
            </a:p>
          </p:txBody>
        </p: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6EB7EE37-40DB-4F26-81DA-23E3E81A8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43345" y="5098618"/>
              <a:ext cx="1104534" cy="1104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53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3725502"/>
            <a:ext cx="3657600" cy="3132498"/>
            <a:chOff x="0" y="3725502"/>
            <a:chExt cx="3657600" cy="3132498"/>
          </a:xfrm>
        </p:grpSpPr>
        <p:sp>
          <p:nvSpPr>
            <p:cNvPr id="4" name="直角三角形 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26147" y="0"/>
            <a:ext cx="3210129" cy="1420238"/>
            <a:chOff x="7926147" y="0"/>
            <a:chExt cx="3210129" cy="1420238"/>
          </a:xfrm>
        </p:grpSpPr>
        <p:sp>
          <p:nvSpPr>
            <p:cNvPr id="13" name="任意多边形: 形状 12"/>
            <p:cNvSpPr/>
            <p:nvPr/>
          </p:nvSpPr>
          <p:spPr>
            <a:xfrm rot="10800000">
              <a:off x="7926147" y="0"/>
              <a:ext cx="3210129" cy="1420238"/>
            </a:xfrm>
            <a:custGeom>
              <a:avLst/>
              <a:gdLst>
                <a:gd name="connsiteX0" fmla="*/ 3692727 w 3692727"/>
                <a:gd name="connsiteY0" fmla="*/ 2088816 h 2088816"/>
                <a:gd name="connsiteX1" fmla="*/ 3239331 w 3692727"/>
                <a:gd name="connsiteY1" fmla="*/ 2088816 h 2088816"/>
                <a:gd name="connsiteX2" fmla="*/ 1846364 w 3692727"/>
                <a:gd name="connsiteY2" fmla="*/ 512934 h 2088816"/>
                <a:gd name="connsiteX3" fmla="*/ 453397 w 3692727"/>
                <a:gd name="connsiteY3" fmla="*/ 2088816 h 2088816"/>
                <a:gd name="connsiteX4" fmla="*/ 0 w 3692727"/>
                <a:gd name="connsiteY4" fmla="*/ 2088816 h 2088816"/>
                <a:gd name="connsiteX5" fmla="*/ 1846363 w 3692727"/>
                <a:gd name="connsiteY5" fmla="*/ 0 h 208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2727" h="2088816">
                  <a:moveTo>
                    <a:pt x="3692727" y="2088816"/>
                  </a:moveTo>
                  <a:lnTo>
                    <a:pt x="3239331" y="2088816"/>
                  </a:lnTo>
                  <a:lnTo>
                    <a:pt x="1846364" y="512934"/>
                  </a:lnTo>
                  <a:lnTo>
                    <a:pt x="453397" y="2088816"/>
                  </a:lnTo>
                  <a:lnTo>
                    <a:pt x="0" y="2088816"/>
                  </a:lnTo>
                  <a:lnTo>
                    <a:pt x="184636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 rot="10800000">
              <a:off x="8498431" y="0"/>
              <a:ext cx="2065564" cy="914400"/>
            </a:xfrm>
            <a:custGeom>
              <a:avLst/>
              <a:gdLst>
                <a:gd name="connsiteX0" fmla="*/ 2065564 w 2065564"/>
                <a:gd name="connsiteY0" fmla="*/ 1168400 h 1168400"/>
                <a:gd name="connsiteX1" fmla="*/ 0 w 2065564"/>
                <a:gd name="connsiteY1" fmla="*/ 1168400 h 1168400"/>
                <a:gd name="connsiteX2" fmla="*/ 1032782 w 2065564"/>
                <a:gd name="connsiteY2" fmla="*/ 0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5564" h="1168400">
                  <a:moveTo>
                    <a:pt x="2065564" y="1168400"/>
                  </a:moveTo>
                  <a:lnTo>
                    <a:pt x="0" y="1168400"/>
                  </a:lnTo>
                  <a:lnTo>
                    <a:pt x="103278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679482" y="2150789"/>
            <a:ext cx="579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谢谢老师指导</a:t>
            </a: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904221" y="3351118"/>
            <a:ext cx="53445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04220" y="3356170"/>
            <a:ext cx="534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 you teacher guidance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80220" y="3725502"/>
            <a:ext cx="3393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报告完毕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132046" y="5561088"/>
            <a:ext cx="23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汇报人：邵俊颖</a:t>
            </a:r>
          </a:p>
        </p:txBody>
      </p:sp>
    </p:spTree>
    <p:extLst>
      <p:ext uri="{BB962C8B-B14F-4D97-AF65-F5344CB8AC3E}">
        <p14:creationId xmlns:p14="http://schemas.microsoft.com/office/powerpoint/2010/main" val="21289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84350"/>
            <a:ext cx="12192000" cy="3289300"/>
          </a:xfrm>
          <a:prstGeom prst="rect">
            <a:avLst/>
          </a:prstGeom>
          <a:ln>
            <a:noFill/>
          </a:ln>
          <a:effectLst>
            <a:outerShdw blurRad="571500" dist="50800" dir="5400000" sx="88000" sy="88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0437" y="2457450"/>
            <a:ext cx="1015663" cy="1943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275450" y="2609789"/>
            <a:ext cx="9052183" cy="1638423"/>
            <a:chOff x="2529450" y="2478831"/>
            <a:chExt cx="9052183" cy="1638423"/>
          </a:xfrm>
        </p:grpSpPr>
        <p:sp>
          <p:nvSpPr>
            <p:cNvPr id="17" name="文本框 16"/>
            <p:cNvSpPr txBox="1"/>
            <p:nvPr/>
          </p:nvSpPr>
          <p:spPr>
            <a:xfrm>
              <a:off x="2616537" y="2478831"/>
              <a:ext cx="44825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 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99085" y="2478831"/>
              <a:ext cx="44825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 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论文框架与内容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529450" y="3409368"/>
              <a:ext cx="5486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  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目前进展与后续安排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35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04115" y="3848269"/>
            <a:ext cx="57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选题背景与意义</a:t>
            </a:r>
          </a:p>
        </p:txBody>
      </p:sp>
      <p:sp>
        <p:nvSpPr>
          <p:cNvPr id="2" name="矩形 1"/>
          <p:cNvSpPr/>
          <p:nvPr/>
        </p:nvSpPr>
        <p:spPr>
          <a:xfrm>
            <a:off x="3771902" y="1583182"/>
            <a:ext cx="46482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4951" y="1848562"/>
            <a:ext cx="410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79128" y="4866947"/>
            <a:ext cx="543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 and significance of the selected topic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193860"/>
            <a:ext cx="1943100" cy="1664140"/>
            <a:chOff x="0" y="3725502"/>
            <a:chExt cx="3657600" cy="3132498"/>
          </a:xfrm>
        </p:grpSpPr>
        <p:sp>
          <p:nvSpPr>
            <p:cNvPr id="24" name="直角三角形 2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10248900" y="0"/>
            <a:ext cx="1943100" cy="1664140"/>
            <a:chOff x="0" y="3725502"/>
            <a:chExt cx="3657600" cy="3132498"/>
          </a:xfrm>
        </p:grpSpPr>
        <p:sp>
          <p:nvSpPr>
            <p:cNvPr id="27" name="直角三角形 2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8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0850" y="82263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选题的背景和意义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54AFA347-D962-40C3-9075-F6ED3E11F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2944" y="4293072"/>
            <a:ext cx="1080409" cy="1080409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3C55D321-DFC2-445C-97A4-CE8658E5C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4868" y="2042501"/>
            <a:ext cx="1058419" cy="105841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DCEDEAEB-98A3-48F8-A04B-02CD0A1D5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3842" y="2042501"/>
            <a:ext cx="1058419" cy="1058419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ADC508B-C8CB-4859-895B-6C529958A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6553" y="4146747"/>
            <a:ext cx="1226734" cy="122673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BC32A12-05C8-4FED-98A4-48FB63E4EB16}"/>
              </a:ext>
            </a:extLst>
          </p:cNvPr>
          <p:cNvSpPr txBox="1"/>
          <p:nvPr/>
        </p:nvSpPr>
        <p:spPr>
          <a:xfrm>
            <a:off x="4260850" y="23408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环境保护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AB0C2E2-0695-488E-9519-21BE4AFBADA5}"/>
              </a:ext>
            </a:extLst>
          </p:cNvPr>
          <p:cNvSpPr txBox="1"/>
          <p:nvPr/>
        </p:nvSpPr>
        <p:spPr>
          <a:xfrm>
            <a:off x="7931150" y="23408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濒危鸟类保护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2C1102D-00A4-4C4C-8234-4598E8E88FD8}"/>
              </a:ext>
            </a:extLst>
          </p:cNvPr>
          <p:cNvSpPr txBox="1"/>
          <p:nvPr/>
        </p:nvSpPr>
        <p:spPr>
          <a:xfrm>
            <a:off x="4260850" y="4529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观察气候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2B7C32-7E54-4383-815B-7729133DC19C}"/>
              </a:ext>
            </a:extLst>
          </p:cNvPr>
          <p:cNvSpPr txBox="1"/>
          <p:nvPr/>
        </p:nvSpPr>
        <p:spPr>
          <a:xfrm>
            <a:off x="7931150" y="460244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保护生态稳定性</a:t>
            </a:r>
          </a:p>
        </p:txBody>
      </p:sp>
    </p:spTree>
    <p:extLst>
      <p:ext uri="{BB962C8B-B14F-4D97-AF65-F5344CB8AC3E}">
        <p14:creationId xmlns:p14="http://schemas.microsoft.com/office/powerpoint/2010/main" val="15438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04115" y="3848269"/>
            <a:ext cx="57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3771902" y="1583182"/>
            <a:ext cx="46482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4951" y="1848562"/>
            <a:ext cx="410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61678" y="4863932"/>
            <a:ext cx="526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Framework and content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193860"/>
            <a:ext cx="1943100" cy="1664140"/>
            <a:chOff x="0" y="3725502"/>
            <a:chExt cx="3657600" cy="3132498"/>
          </a:xfrm>
        </p:grpSpPr>
        <p:sp>
          <p:nvSpPr>
            <p:cNvPr id="24" name="直角三角形 23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0800000">
            <a:off x="10248900" y="0"/>
            <a:ext cx="1943100" cy="1664140"/>
            <a:chOff x="0" y="3725502"/>
            <a:chExt cx="3657600" cy="3132498"/>
          </a:xfrm>
        </p:grpSpPr>
        <p:sp>
          <p:nvSpPr>
            <p:cNvPr id="27" name="直角三角形 2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2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0850" y="82263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模型训练流程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383E4F9-403B-490E-B2F6-82D14A23A5E2}"/>
              </a:ext>
            </a:extLst>
          </p:cNvPr>
          <p:cNvGrpSpPr/>
          <p:nvPr/>
        </p:nvGrpSpPr>
        <p:grpSpPr>
          <a:xfrm>
            <a:off x="3815959" y="3429000"/>
            <a:ext cx="1582490" cy="1558898"/>
            <a:chOff x="3602644" y="3940543"/>
            <a:chExt cx="1582490" cy="1558898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ED0F54F3-D6D6-488A-8D8A-48E31D138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2644" y="3940543"/>
              <a:ext cx="1264718" cy="1264718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7DEC3063-3D6D-4908-90EC-D7866EB15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4695" y="4087633"/>
              <a:ext cx="1264718" cy="1264718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A19F2D7-2F72-429F-BF30-B828744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0416" y="4234723"/>
              <a:ext cx="1264718" cy="1264718"/>
            </a:xfrm>
            <a:prstGeom prst="rect">
              <a:avLst/>
            </a:prstGeom>
          </p:spPr>
        </p:pic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08C0D26A-5DE8-440D-BFD0-46383F656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366" y="2758460"/>
            <a:ext cx="1346168" cy="943057"/>
          </a:xfrm>
          <a:prstGeom prst="rect">
            <a:avLst/>
          </a:prstGeom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1618CC3-17DA-40DE-AD5A-6A3708CF602F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7934534" y="3229988"/>
            <a:ext cx="68614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971676FC-8994-4F77-9660-47650EE7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30" y="4767620"/>
            <a:ext cx="1346168" cy="943057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8B61104-4CFE-4092-94F7-D8B349B0B5B1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995798" y="5239149"/>
            <a:ext cx="6248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1BEDBA6-5A62-4ABB-B221-E1CD33E9728E}"/>
              </a:ext>
            </a:extLst>
          </p:cNvPr>
          <p:cNvSpPr txBox="1"/>
          <p:nvPr/>
        </p:nvSpPr>
        <p:spPr>
          <a:xfrm>
            <a:off x="6994740" y="592027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</a:rPr>
              <a:t>分类器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1901310-DEDF-48B7-9437-91BA87AEAED3}"/>
              </a:ext>
            </a:extLst>
          </p:cNvPr>
          <p:cNvSpPr txBox="1"/>
          <p:nvPr/>
        </p:nvSpPr>
        <p:spPr>
          <a:xfrm>
            <a:off x="6933475" y="2297907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</a:rPr>
              <a:t>分类器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DA4DFA8-C7BB-4F30-958F-671BFE8B4D1C}"/>
              </a:ext>
            </a:extLst>
          </p:cNvPr>
          <p:cNvGrpSpPr/>
          <p:nvPr/>
        </p:nvGrpSpPr>
        <p:grpSpPr>
          <a:xfrm>
            <a:off x="7335777" y="3945833"/>
            <a:ext cx="45719" cy="634078"/>
            <a:chOff x="8230471" y="3439248"/>
            <a:chExt cx="62865" cy="871877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E9E121F-ECB4-4DE0-8B54-4C34D2A60944}"/>
                </a:ext>
              </a:extLst>
            </p:cNvPr>
            <p:cNvSpPr/>
            <p:nvPr/>
          </p:nvSpPr>
          <p:spPr>
            <a:xfrm>
              <a:off x="8230471" y="3439248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B007BFB-CB33-4D44-87C5-139BEF11A2BA}"/>
                </a:ext>
              </a:extLst>
            </p:cNvPr>
            <p:cNvSpPr/>
            <p:nvPr/>
          </p:nvSpPr>
          <p:spPr>
            <a:xfrm>
              <a:off x="8230471" y="3641501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C7F5642-BFFA-433D-A92B-207CE6DCCEE3}"/>
                </a:ext>
              </a:extLst>
            </p:cNvPr>
            <p:cNvSpPr/>
            <p:nvPr/>
          </p:nvSpPr>
          <p:spPr>
            <a:xfrm>
              <a:off x="8230471" y="3843754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AA744F8-067A-49B9-9CC7-C788687C5E0B}"/>
                </a:ext>
              </a:extLst>
            </p:cNvPr>
            <p:cNvSpPr/>
            <p:nvPr/>
          </p:nvSpPr>
          <p:spPr>
            <a:xfrm>
              <a:off x="8230471" y="4046007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4C9B48C-D7F0-453C-AD32-F21AB02889A8}"/>
                </a:ext>
              </a:extLst>
            </p:cNvPr>
            <p:cNvSpPr/>
            <p:nvPr/>
          </p:nvSpPr>
          <p:spPr>
            <a:xfrm>
              <a:off x="8230471" y="4248260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14BBEE3F-A3FE-460C-9E10-464273A926D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-1735708" y="275011"/>
            <a:ext cx="5759450" cy="2929890"/>
          </a:xfrm>
          <a:prstGeom prst="rect">
            <a:avLst/>
          </a:prstGeom>
        </p:spPr>
      </p:pic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58DF9567-853A-4E8A-B6AE-1A8B13FE1CB4}"/>
              </a:ext>
            </a:extLst>
          </p:cNvPr>
          <p:cNvCxnSpPr>
            <a:stCxn id="40" idx="3"/>
            <a:endCxn id="42" idx="1"/>
          </p:cNvCxnSpPr>
          <p:nvPr/>
        </p:nvCxnSpPr>
        <p:spPr>
          <a:xfrm flipV="1">
            <a:off x="5398449" y="3229989"/>
            <a:ext cx="1189917" cy="1125550"/>
          </a:xfrm>
          <a:prstGeom prst="bentConnector3">
            <a:avLst>
              <a:gd name="adj1" fmla="val 523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9B237C94-F234-4492-A3DB-8D7680C4DEAE}"/>
              </a:ext>
            </a:extLst>
          </p:cNvPr>
          <p:cNvCxnSpPr>
            <a:stCxn id="40" idx="3"/>
            <a:endCxn id="32" idx="1"/>
          </p:cNvCxnSpPr>
          <p:nvPr/>
        </p:nvCxnSpPr>
        <p:spPr>
          <a:xfrm>
            <a:off x="5398449" y="4355539"/>
            <a:ext cx="1251181" cy="883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DBBD211-AC69-48EA-8C56-B004CCC78E40}"/>
              </a:ext>
            </a:extLst>
          </p:cNvPr>
          <p:cNvSpPr/>
          <p:nvPr/>
        </p:nvSpPr>
        <p:spPr>
          <a:xfrm>
            <a:off x="8620681" y="2758460"/>
            <a:ext cx="565034" cy="2856960"/>
          </a:xfrm>
          <a:prstGeom prst="rect">
            <a:avLst/>
          </a:prstGeom>
          <a:solidFill>
            <a:srgbClr val="9CE48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DC4821B3-A248-43A0-A1D4-24B41B1E5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1929" y="3638796"/>
            <a:ext cx="294100" cy="1109003"/>
          </a:xfrm>
          <a:prstGeom prst="rect">
            <a:avLst/>
          </a:prstGeom>
        </p:spPr>
      </p:pic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5CDA647-60E5-4408-BD8D-563E63C996DB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>
            <a:off x="9185715" y="4186940"/>
            <a:ext cx="516214" cy="6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3DA35070-29DA-45E3-95A8-6179414EC76E}"/>
              </a:ext>
            </a:extLst>
          </p:cNvPr>
          <p:cNvSpPr txBox="1"/>
          <p:nvPr/>
        </p:nvSpPr>
        <p:spPr>
          <a:xfrm>
            <a:off x="8564002" y="592027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宋体" panose="02010600030101010101" pitchFamily="2" charset="-122"/>
                <a:ea typeface="宋体" panose="02010600030101010101" pitchFamily="2" charset="-122"/>
              </a:rPr>
              <a:t>加权求和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0E87FD8-F491-4F77-8EDE-387E3A1AFB59}"/>
              </a:ext>
            </a:extLst>
          </p:cNvPr>
          <p:cNvSpPr txBox="1"/>
          <p:nvPr/>
        </p:nvSpPr>
        <p:spPr>
          <a:xfrm>
            <a:off x="9543887" y="4860940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endParaRPr lang="zh-CN" altLang="en-US" sz="10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20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0850" y="82263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模型训练流程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7DEC3063-3D6D-4908-90EC-D7866EB15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362" y="4327222"/>
            <a:ext cx="1910817" cy="191081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A19F2D7-2F72-429F-BF30-B82874466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362" y="1619001"/>
            <a:ext cx="1910817" cy="191081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868F404-B129-4716-810E-446304E6F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693" y="1848960"/>
            <a:ext cx="2071089" cy="14509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44642899-61F3-47EC-B1BE-81F1D5734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693" y="4557182"/>
            <a:ext cx="2071089" cy="14509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0CC4F2F8-AB4A-41C3-9915-58016AE1D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42" y="1827884"/>
            <a:ext cx="395947" cy="149305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C0949DA3-8AE8-4310-A7D0-9D284F67E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41" y="4536106"/>
            <a:ext cx="395947" cy="149305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F2CF945-5F5D-43BD-9EE3-71A4A2CB20A2}"/>
              </a:ext>
            </a:extLst>
          </p:cNvPr>
          <p:cNvGrpSpPr/>
          <p:nvPr/>
        </p:nvGrpSpPr>
        <p:grpSpPr>
          <a:xfrm>
            <a:off x="8230471" y="3439248"/>
            <a:ext cx="62865" cy="871877"/>
            <a:chOff x="8230471" y="3439248"/>
            <a:chExt cx="62865" cy="871877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9DBEAC3-76CE-420A-BAD7-D23621A35931}"/>
                </a:ext>
              </a:extLst>
            </p:cNvPr>
            <p:cNvSpPr/>
            <p:nvPr/>
          </p:nvSpPr>
          <p:spPr>
            <a:xfrm>
              <a:off x="8230471" y="3439248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2392674-B112-4EC5-885F-9D07C0A0A9E5}"/>
                </a:ext>
              </a:extLst>
            </p:cNvPr>
            <p:cNvSpPr/>
            <p:nvPr/>
          </p:nvSpPr>
          <p:spPr>
            <a:xfrm>
              <a:off x="8230471" y="3641501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3DB636A-CC5F-466B-ABD0-E61FF8EEB91B}"/>
                </a:ext>
              </a:extLst>
            </p:cNvPr>
            <p:cNvSpPr/>
            <p:nvPr/>
          </p:nvSpPr>
          <p:spPr>
            <a:xfrm>
              <a:off x="8230471" y="3843754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6CCA61E-DC74-43F9-B431-6BAD399FD4AF}"/>
                </a:ext>
              </a:extLst>
            </p:cNvPr>
            <p:cNvSpPr/>
            <p:nvPr/>
          </p:nvSpPr>
          <p:spPr>
            <a:xfrm>
              <a:off x="8230471" y="4046007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58709A5F-B5D1-4CA8-B31F-60D32422D862}"/>
                </a:ext>
              </a:extLst>
            </p:cNvPr>
            <p:cNvSpPr/>
            <p:nvPr/>
          </p:nvSpPr>
          <p:spPr>
            <a:xfrm>
              <a:off x="8230471" y="4248260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9BCB6DD-19B9-46B1-AA87-C2DC88599437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>
            <a:off x="9298782" y="2574410"/>
            <a:ext cx="6072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10905829-8A0F-4A2E-B487-148B258735CF}"/>
              </a:ext>
            </a:extLst>
          </p:cNvPr>
          <p:cNvCxnSpPr>
            <a:stCxn id="45" idx="3"/>
            <a:endCxn id="63" idx="1"/>
          </p:cNvCxnSpPr>
          <p:nvPr/>
        </p:nvCxnSpPr>
        <p:spPr>
          <a:xfrm>
            <a:off x="9298782" y="5282632"/>
            <a:ext cx="6072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0D308BB-70C1-4155-A010-D0BD0666E6DB}"/>
              </a:ext>
            </a:extLst>
          </p:cNvPr>
          <p:cNvSpPr txBox="1"/>
          <p:nvPr/>
        </p:nvSpPr>
        <p:spPr>
          <a:xfrm>
            <a:off x="7789031" y="625413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分类器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B16A235-65EF-40E0-AB81-5916416C1FB7}"/>
              </a:ext>
            </a:extLst>
          </p:cNvPr>
          <p:cNvSpPr txBox="1"/>
          <p:nvPr/>
        </p:nvSpPr>
        <p:spPr>
          <a:xfrm>
            <a:off x="7747805" y="124966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分类器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7BC4ABD-F177-4C26-824E-E628EED22F90}"/>
              </a:ext>
            </a:extLst>
          </p:cNvPr>
          <p:cNvSpPr txBox="1"/>
          <p:nvPr/>
        </p:nvSpPr>
        <p:spPr>
          <a:xfrm>
            <a:off x="9592495" y="625413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Softmax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7D96098-251A-45BF-AA79-5CDA5BDF8597}"/>
              </a:ext>
            </a:extLst>
          </p:cNvPr>
          <p:cNvSpPr txBox="1"/>
          <p:nvPr/>
        </p:nvSpPr>
        <p:spPr>
          <a:xfrm>
            <a:off x="9592494" y="123806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Softmax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0C91F8B-BA3E-40A3-9A07-89F217EF4CAF}"/>
              </a:ext>
            </a:extLst>
          </p:cNvPr>
          <p:cNvSpPr txBox="1"/>
          <p:nvPr/>
        </p:nvSpPr>
        <p:spPr>
          <a:xfrm>
            <a:off x="2383904" y="509796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4CC57E1-F3E2-419A-8912-4D4353CEDFB8}"/>
              </a:ext>
            </a:extLst>
          </p:cNvPr>
          <p:cNvGrpSpPr/>
          <p:nvPr/>
        </p:nvGrpSpPr>
        <p:grpSpPr>
          <a:xfrm>
            <a:off x="10072579" y="3407815"/>
            <a:ext cx="62865" cy="871877"/>
            <a:chOff x="8230471" y="3439248"/>
            <a:chExt cx="62865" cy="87187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DFF0789-68CD-4202-A44A-71A2DDB13EB8}"/>
                </a:ext>
              </a:extLst>
            </p:cNvPr>
            <p:cNvSpPr/>
            <p:nvPr/>
          </p:nvSpPr>
          <p:spPr>
            <a:xfrm>
              <a:off x="8230471" y="3439248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2AC066-44AD-456A-925F-F0003E76E261}"/>
                </a:ext>
              </a:extLst>
            </p:cNvPr>
            <p:cNvSpPr/>
            <p:nvPr/>
          </p:nvSpPr>
          <p:spPr>
            <a:xfrm>
              <a:off x="8230471" y="3641501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E37CBD-AFD9-4258-8156-13FA7D7A9977}"/>
                </a:ext>
              </a:extLst>
            </p:cNvPr>
            <p:cNvSpPr/>
            <p:nvPr/>
          </p:nvSpPr>
          <p:spPr>
            <a:xfrm>
              <a:off x="8230471" y="3843754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91161AF-933D-4530-AE53-D0F9D9272620}"/>
                </a:ext>
              </a:extLst>
            </p:cNvPr>
            <p:cNvSpPr/>
            <p:nvPr/>
          </p:nvSpPr>
          <p:spPr>
            <a:xfrm>
              <a:off x="8230471" y="4046007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58849E1-1982-4F59-9E1D-43F3542FF2CA}"/>
                </a:ext>
              </a:extLst>
            </p:cNvPr>
            <p:cNvSpPr/>
            <p:nvPr/>
          </p:nvSpPr>
          <p:spPr>
            <a:xfrm>
              <a:off x="8230471" y="4248260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341F132-4BC6-4611-A4AC-B7B9A6A09C24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5494179" y="2574410"/>
            <a:ext cx="17335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8EAD35B-7F92-48B4-9CC6-8AFE4CA650CC}"/>
              </a:ext>
            </a:extLst>
          </p:cNvPr>
          <p:cNvCxnSpPr>
            <a:stCxn id="55" idx="3"/>
            <a:endCxn id="45" idx="1"/>
          </p:cNvCxnSpPr>
          <p:nvPr/>
        </p:nvCxnSpPr>
        <p:spPr>
          <a:xfrm>
            <a:off x="5494179" y="5282631"/>
            <a:ext cx="173351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146E3C-4961-4764-A65C-8A16D68E3D9D}"/>
              </a:ext>
            </a:extLst>
          </p:cNvPr>
          <p:cNvGrpSpPr/>
          <p:nvPr/>
        </p:nvGrpSpPr>
        <p:grpSpPr>
          <a:xfrm>
            <a:off x="4475905" y="3641501"/>
            <a:ext cx="62865" cy="467371"/>
            <a:chOff x="4475905" y="3502113"/>
            <a:chExt cx="62865" cy="46737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7E02E16-2E54-44F6-A2B0-4183527FCB92}"/>
                </a:ext>
              </a:extLst>
            </p:cNvPr>
            <p:cNvSpPr/>
            <p:nvPr/>
          </p:nvSpPr>
          <p:spPr>
            <a:xfrm>
              <a:off x="4475905" y="3502113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4D86D86-00FE-41EF-9F15-A29B1F53B8E0}"/>
                </a:ext>
              </a:extLst>
            </p:cNvPr>
            <p:cNvSpPr/>
            <p:nvPr/>
          </p:nvSpPr>
          <p:spPr>
            <a:xfrm>
              <a:off x="4475905" y="3704366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54859EB-52AD-46AE-B169-2A2D72F3F857}"/>
                </a:ext>
              </a:extLst>
            </p:cNvPr>
            <p:cNvSpPr/>
            <p:nvPr/>
          </p:nvSpPr>
          <p:spPr>
            <a:xfrm>
              <a:off x="4475905" y="3906619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E83913A-A89C-4843-904E-811CC8C77A29}"/>
              </a:ext>
            </a:extLst>
          </p:cNvPr>
          <p:cNvSpPr txBox="1"/>
          <p:nvPr/>
        </p:nvSpPr>
        <p:spPr>
          <a:xfrm>
            <a:off x="2376438" y="240056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FB29963-0702-40CE-8178-7F6D3D11DBE4}"/>
              </a:ext>
            </a:extLst>
          </p:cNvPr>
          <p:cNvGrpSpPr/>
          <p:nvPr/>
        </p:nvGrpSpPr>
        <p:grpSpPr>
          <a:xfrm>
            <a:off x="2741359" y="3470680"/>
            <a:ext cx="62865" cy="871877"/>
            <a:chOff x="8230471" y="3439248"/>
            <a:chExt cx="62865" cy="871877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39B7C9E-EF2D-419E-90F8-CE9BC046218C}"/>
                </a:ext>
              </a:extLst>
            </p:cNvPr>
            <p:cNvSpPr/>
            <p:nvPr/>
          </p:nvSpPr>
          <p:spPr>
            <a:xfrm>
              <a:off x="8230471" y="3439248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F62E4A6-BD9D-4B86-99AB-5281BA282D1F}"/>
                </a:ext>
              </a:extLst>
            </p:cNvPr>
            <p:cNvSpPr/>
            <p:nvPr/>
          </p:nvSpPr>
          <p:spPr>
            <a:xfrm>
              <a:off x="8230471" y="3641501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68EE0EB-C444-4520-AEB2-4BBCA75D2617}"/>
                </a:ext>
              </a:extLst>
            </p:cNvPr>
            <p:cNvSpPr/>
            <p:nvPr/>
          </p:nvSpPr>
          <p:spPr>
            <a:xfrm>
              <a:off x="8230471" y="3843754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6C57AFC-D17E-4AA4-8DA2-5FB9CDAF25C5}"/>
                </a:ext>
              </a:extLst>
            </p:cNvPr>
            <p:cNvSpPr/>
            <p:nvPr/>
          </p:nvSpPr>
          <p:spPr>
            <a:xfrm>
              <a:off x="8230471" y="4046007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A355EA6-EA80-46E3-9542-1FAB10E567CC}"/>
                </a:ext>
              </a:extLst>
            </p:cNvPr>
            <p:cNvSpPr/>
            <p:nvPr/>
          </p:nvSpPr>
          <p:spPr>
            <a:xfrm>
              <a:off x="8230471" y="4248260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57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0850" y="82263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模型训练流程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55F2F3-5572-4EA5-803F-5A44FCE0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903" y="1674837"/>
            <a:ext cx="2441894" cy="145952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48DB07C-CA66-487E-A383-257C24288BAF}"/>
              </a:ext>
            </a:extLst>
          </p:cNvPr>
          <p:cNvSpPr/>
          <p:nvPr/>
        </p:nvSpPr>
        <p:spPr>
          <a:xfrm>
            <a:off x="6169466" y="2281506"/>
            <a:ext cx="1032192" cy="2534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weight layer</a:t>
            </a:r>
            <a:endParaRPr lang="zh-CN" altLang="en-US" sz="105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DE68665-0BE9-4860-8DA9-53E6955C0FF7}"/>
              </a:ext>
            </a:extLst>
          </p:cNvPr>
          <p:cNvSpPr/>
          <p:nvPr/>
        </p:nvSpPr>
        <p:spPr>
          <a:xfrm>
            <a:off x="6169466" y="2880946"/>
            <a:ext cx="1032192" cy="2534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weight layer</a:t>
            </a:r>
            <a:endParaRPr lang="zh-CN" altLang="en-US" sz="1050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F132689-5A6F-4781-98FB-48C143216FA4}"/>
              </a:ext>
            </a:extLst>
          </p:cNvPr>
          <p:cNvCxnSpPr>
            <a:stCxn id="3" idx="2"/>
            <a:endCxn id="46" idx="0"/>
          </p:cNvCxnSpPr>
          <p:nvPr/>
        </p:nvCxnSpPr>
        <p:spPr>
          <a:xfrm>
            <a:off x="6685562" y="2534920"/>
            <a:ext cx="0" cy="34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37C170E-19C1-44DF-9495-AADC0B290A8C}"/>
              </a:ext>
            </a:extLst>
          </p:cNvPr>
          <p:cNvCxnSpPr>
            <a:cxnSpLocks/>
          </p:cNvCxnSpPr>
          <p:nvPr/>
        </p:nvCxnSpPr>
        <p:spPr>
          <a:xfrm>
            <a:off x="6685562" y="2108200"/>
            <a:ext cx="0" cy="17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7A3F59EB-9DE7-4762-B4B4-EA107BB8D666}"/>
              </a:ext>
            </a:extLst>
          </p:cNvPr>
          <p:cNvCxnSpPr>
            <a:cxnSpLocks/>
          </p:cNvCxnSpPr>
          <p:nvPr/>
        </p:nvCxnSpPr>
        <p:spPr>
          <a:xfrm>
            <a:off x="6685562" y="3134360"/>
            <a:ext cx="0" cy="17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8667B8D-C462-498A-BF70-58DFA443EC6F}"/>
              </a:ext>
            </a:extLst>
          </p:cNvPr>
          <p:cNvCxnSpPr>
            <a:cxnSpLocks/>
          </p:cNvCxnSpPr>
          <p:nvPr/>
        </p:nvCxnSpPr>
        <p:spPr>
          <a:xfrm>
            <a:off x="6680764" y="3429000"/>
            <a:ext cx="0" cy="17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或者 11">
            <a:extLst>
              <a:ext uri="{FF2B5EF4-FFF2-40B4-BE49-F238E27FC236}">
                <a16:creationId xmlns:a16="http://schemas.microsoft.com/office/drawing/2014/main" id="{00E0A37B-BF04-4DFA-B22C-ED476A0C29B7}"/>
              </a:ext>
            </a:extLst>
          </p:cNvPr>
          <p:cNvSpPr/>
          <p:nvPr/>
        </p:nvSpPr>
        <p:spPr>
          <a:xfrm>
            <a:off x="6624884" y="3307666"/>
            <a:ext cx="111760" cy="11176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43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418CB4A-95BC-4818-B3FB-8B7DED02D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28" y="2426491"/>
            <a:ext cx="1910602" cy="19106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F1B139-08B6-4AEB-ACA2-F10B59DD1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513" y="2610062"/>
            <a:ext cx="1910817" cy="19108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749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0850" y="82263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模型测试流程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" y="82263"/>
            <a:ext cx="2263849" cy="59904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A19F2D7-2F72-429F-BF30-B82874466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216" y="2812315"/>
            <a:ext cx="1910817" cy="191081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868F404-B129-4716-810E-446304E6F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071" y="1741498"/>
            <a:ext cx="2071089" cy="14509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44642899-61F3-47EC-B1BE-81F1D5734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071" y="4449720"/>
            <a:ext cx="2071089" cy="145090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4CF57381-E0CA-4BEB-A94D-6C75A6277312}"/>
              </a:ext>
            </a:extLst>
          </p:cNvPr>
          <p:cNvGrpSpPr/>
          <p:nvPr/>
        </p:nvGrpSpPr>
        <p:grpSpPr>
          <a:xfrm>
            <a:off x="3396032" y="2466948"/>
            <a:ext cx="1259040" cy="2708222"/>
            <a:chOff x="3542356" y="2466948"/>
            <a:chExt cx="1098456" cy="2708222"/>
          </a:xfrm>
        </p:grpSpPr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25880EEB-DBB0-42A0-A238-049BB059A77E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 flipV="1">
              <a:off x="3542358" y="2466948"/>
              <a:ext cx="1098454" cy="130077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连接符: 肘形 60">
              <a:extLst>
                <a:ext uri="{FF2B5EF4-FFF2-40B4-BE49-F238E27FC236}">
                  <a16:creationId xmlns:a16="http://schemas.microsoft.com/office/drawing/2014/main" id="{BCF131F1-BDC0-4684-B55E-F1CE7C584735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>
              <a:off x="3542357" y="3767724"/>
              <a:ext cx="1098454" cy="1407446"/>
            </a:xfrm>
            <a:prstGeom prst="bentConnector3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0F7388-80C0-4EDC-A1A5-015EB2AA22F2}"/>
              </a:ext>
            </a:extLst>
          </p:cNvPr>
          <p:cNvGrpSpPr/>
          <p:nvPr/>
        </p:nvGrpSpPr>
        <p:grpSpPr>
          <a:xfrm>
            <a:off x="5657849" y="3331786"/>
            <a:ext cx="62865" cy="871877"/>
            <a:chOff x="4733289" y="3311466"/>
            <a:chExt cx="62865" cy="871877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9DBEAC3-76CE-420A-BAD7-D23621A35931}"/>
                </a:ext>
              </a:extLst>
            </p:cNvPr>
            <p:cNvSpPr/>
            <p:nvPr/>
          </p:nvSpPr>
          <p:spPr>
            <a:xfrm>
              <a:off x="4733289" y="3311466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2392674-B112-4EC5-885F-9D07C0A0A9E5}"/>
                </a:ext>
              </a:extLst>
            </p:cNvPr>
            <p:cNvSpPr/>
            <p:nvPr/>
          </p:nvSpPr>
          <p:spPr>
            <a:xfrm>
              <a:off x="4733289" y="3513719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3DB636A-CC5F-466B-ABD0-E61FF8EEB91B}"/>
                </a:ext>
              </a:extLst>
            </p:cNvPr>
            <p:cNvSpPr/>
            <p:nvPr/>
          </p:nvSpPr>
          <p:spPr>
            <a:xfrm>
              <a:off x="4733289" y="3715972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6CCA61E-DC74-43F9-B431-6BAD399FD4AF}"/>
                </a:ext>
              </a:extLst>
            </p:cNvPr>
            <p:cNvSpPr/>
            <p:nvPr/>
          </p:nvSpPr>
          <p:spPr>
            <a:xfrm>
              <a:off x="4733289" y="3918225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58709A5F-B5D1-4CA8-B31F-60D32422D862}"/>
                </a:ext>
              </a:extLst>
            </p:cNvPr>
            <p:cNvSpPr/>
            <p:nvPr/>
          </p:nvSpPr>
          <p:spPr>
            <a:xfrm>
              <a:off x="4733289" y="4120478"/>
              <a:ext cx="62865" cy="628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9BCB6DD-19B9-46B1-AA87-C2DC88599437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726160" y="2466948"/>
            <a:ext cx="1310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10905829-8A0F-4A2E-B487-148B258735C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6726160" y="5175170"/>
            <a:ext cx="1310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0D308BB-70C1-4155-A010-D0BD0666E6DB}"/>
              </a:ext>
            </a:extLst>
          </p:cNvPr>
          <p:cNvSpPr txBox="1"/>
          <p:nvPr/>
        </p:nvSpPr>
        <p:spPr>
          <a:xfrm>
            <a:off x="5080607" y="614667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CNN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B16A235-65EF-40E0-AB81-5916416C1FB7}"/>
              </a:ext>
            </a:extLst>
          </p:cNvPr>
          <p:cNvSpPr txBox="1"/>
          <p:nvPr/>
        </p:nvSpPr>
        <p:spPr>
          <a:xfrm>
            <a:off x="5080606" y="112843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CNN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2EFDFF-23A8-4407-ABAA-F1CC202CF1D9}"/>
              </a:ext>
            </a:extLst>
          </p:cNvPr>
          <p:cNvSpPr/>
          <p:nvPr/>
        </p:nvSpPr>
        <p:spPr>
          <a:xfrm>
            <a:off x="8099356" y="1921867"/>
            <a:ext cx="894080" cy="4033355"/>
          </a:xfrm>
          <a:prstGeom prst="rect">
            <a:avLst/>
          </a:prstGeom>
          <a:solidFill>
            <a:srgbClr val="9CE48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91C3AC8-68E9-407B-A47D-ED6788EAF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5613" y="3192019"/>
            <a:ext cx="395947" cy="1493051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B86FE62-BEDA-4E33-93EF-914A8489CECF}"/>
              </a:ext>
            </a:extLst>
          </p:cNvPr>
          <p:cNvCxnSpPr>
            <a:cxnSpLocks/>
            <a:stCxn id="17" idx="3"/>
            <a:endCxn id="48" idx="1"/>
          </p:cNvCxnSpPr>
          <p:nvPr/>
        </p:nvCxnSpPr>
        <p:spPr>
          <a:xfrm>
            <a:off x="8993436" y="3938545"/>
            <a:ext cx="752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65E2F9DC-D267-4D70-B7E5-B9E7F720C707}"/>
              </a:ext>
            </a:extLst>
          </p:cNvPr>
          <p:cNvSpPr txBox="1"/>
          <p:nvPr/>
        </p:nvSpPr>
        <p:spPr>
          <a:xfrm>
            <a:off x="9432067" y="487366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Softmax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1248D00-A7E1-43C9-AD5A-BC4FEDC5B503}"/>
              </a:ext>
            </a:extLst>
          </p:cNvPr>
          <p:cNvSpPr txBox="1"/>
          <p:nvPr/>
        </p:nvSpPr>
        <p:spPr>
          <a:xfrm>
            <a:off x="8004322" y="61466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加权求和</a:t>
            </a:r>
          </a:p>
        </p:txBody>
      </p:sp>
    </p:spTree>
    <p:extLst>
      <p:ext uri="{BB962C8B-B14F-4D97-AF65-F5344CB8AC3E}">
        <p14:creationId xmlns:p14="http://schemas.microsoft.com/office/powerpoint/2010/main" val="35429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简约毕业论文PPT答辩模板"/>
</p:tagLst>
</file>

<file path=ppt/theme/theme1.xml><?xml version="1.0" encoding="utf-8"?>
<a:theme xmlns:a="http://schemas.openxmlformats.org/drawingml/2006/main" name="Office 主题​​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3F3F3F"/>
      </a:accent2>
      <a:accent3>
        <a:srgbClr val="4472C4"/>
      </a:accent3>
      <a:accent4>
        <a:srgbClr val="3F3F3F"/>
      </a:accent4>
      <a:accent5>
        <a:srgbClr val="4472C4"/>
      </a:accent5>
      <a:accent6>
        <a:srgbClr val="3F3F3F"/>
      </a:accent6>
      <a:hlink>
        <a:srgbClr val="4472C4"/>
      </a:hlink>
      <a:folHlink>
        <a:srgbClr val="3F3F3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231</Words>
  <Application>Microsoft Office PowerPoint</Application>
  <PresentationFormat>宽屏</PresentationFormat>
  <Paragraphs>78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宋体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清新简约毕业论文PPT答辩模板</dc:title>
  <dc:creator>阿飞</dc:creator>
  <cp:lastModifiedBy>Shao Junying</cp:lastModifiedBy>
  <cp:revision>38</cp:revision>
  <dcterms:created xsi:type="dcterms:W3CDTF">2017-04-15T05:24:19Z</dcterms:created>
  <dcterms:modified xsi:type="dcterms:W3CDTF">2020-06-02T15:28:12Z</dcterms:modified>
</cp:coreProperties>
</file>